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7223125"/>
  <p:notesSz cx="7010400" cy="9296400"/>
  <p:defaultTextStyle>
    <a:defPPr>
      <a:defRPr lang="en-US"/>
    </a:defPPr>
    <a:lvl1pPr marL="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acey Blissett-Saavedra" initials="SBS" lastIdx="5" clrIdx="0"/>
  <p:cmAuthor id="1" name="Susan Bello" initials="sb" lastIdx="4" clrIdx="1"/>
  <p:cmAuthor id="2" name="Joshua Stager" initials="JS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2028" y="78"/>
      </p:cViewPr>
      <p:guideLst>
        <p:guide orient="horz" pos="227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1DD9F-B07B-4326-B727-22633569D1E7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98575" y="696913"/>
            <a:ext cx="44132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079CF-53D2-4668-A31E-280E4AE361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7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079CF-53D2-4668-A31E-280E4AE361F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90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079CF-53D2-4668-A31E-280E4AE361F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90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079CF-53D2-4668-A31E-280E4AE361F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90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3851"/>
            <a:ext cx="7772400" cy="15482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93104"/>
            <a:ext cx="6400800" cy="184591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4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21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975" y="327716"/>
            <a:ext cx="2262188" cy="69856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40" y="327716"/>
            <a:ext cx="6637337" cy="69856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87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785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641528"/>
            <a:ext cx="7772400" cy="143459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61469"/>
            <a:ext cx="7772400" cy="158005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8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909446"/>
            <a:ext cx="4449762" cy="54039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2" y="1909446"/>
            <a:ext cx="4449763" cy="54039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1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260"/>
            <a:ext cx="8229600" cy="12038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16844"/>
            <a:ext cx="4040188" cy="67382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90667"/>
            <a:ext cx="4040188" cy="41616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16844"/>
            <a:ext cx="4041775" cy="67382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90667"/>
            <a:ext cx="4041775" cy="41616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62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39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6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87588"/>
            <a:ext cx="3008313" cy="122391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87588"/>
            <a:ext cx="5111750" cy="61647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511506"/>
            <a:ext cx="3008313" cy="4940819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056187"/>
            <a:ext cx="5486400" cy="5969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45400"/>
            <a:ext cx="5486400" cy="4333875"/>
          </a:xfrm>
        </p:spPr>
        <p:txBody>
          <a:bodyPr/>
          <a:lstStyle>
            <a:lvl1pPr marL="0" indent="0">
              <a:buNone/>
              <a:defRPr sz="3200"/>
            </a:lvl1pPr>
            <a:lvl2pPr marL="457146" indent="0">
              <a:buNone/>
              <a:defRPr sz="2800"/>
            </a:lvl2pPr>
            <a:lvl3pPr marL="914293" indent="0">
              <a:buNone/>
              <a:defRPr sz="2400"/>
            </a:lvl3pPr>
            <a:lvl4pPr marL="1371440" indent="0">
              <a:buNone/>
              <a:defRPr sz="2000"/>
            </a:lvl4pPr>
            <a:lvl5pPr marL="1828586" indent="0">
              <a:buNone/>
              <a:defRPr sz="2000"/>
            </a:lvl5pPr>
            <a:lvl6pPr marL="2285733" indent="0">
              <a:buNone/>
              <a:defRPr sz="2000"/>
            </a:lvl6pPr>
            <a:lvl7pPr marL="2742879" indent="0">
              <a:buNone/>
              <a:defRPr sz="2000"/>
            </a:lvl7pPr>
            <a:lvl8pPr marL="3200026" indent="0">
              <a:buNone/>
              <a:defRPr sz="2000"/>
            </a:lvl8pPr>
            <a:lvl9pPr marL="365717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653099"/>
            <a:ext cx="5486400" cy="847713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0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9260"/>
            <a:ext cx="8229600" cy="1203854"/>
          </a:xfrm>
          <a:prstGeom prst="rect">
            <a:avLst/>
          </a:prstGeom>
        </p:spPr>
        <p:txBody>
          <a:bodyPr vert="horz" lIns="91429" tIns="45714" rIns="91429" bIns="4571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85397"/>
            <a:ext cx="8229600" cy="4766929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94767"/>
            <a:ext cx="2133600" cy="38456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07B92-57F6-428F-973E-DEF4A689BCA5}" type="datetimeFigureOut">
              <a:rPr lang="en-US" smtClean="0"/>
              <a:pPr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94767"/>
            <a:ext cx="2895600" cy="38456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94767"/>
            <a:ext cx="2133600" cy="38456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6BF3B-7AC6-4B6A-A342-BEE0F8B297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1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9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0" indent="-342860" algn="l" defTabSz="91429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3" indent="-285717" algn="l" defTabSz="91429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67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3" indent="-228573" algn="l" defTabSz="91429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59" indent="-228573" algn="l" defTabSz="91429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06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53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99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46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3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0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33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9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2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72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1" y="15512"/>
            <a:ext cx="1097915" cy="70045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732096"/>
            <a:ext cx="91440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" y="411162"/>
            <a:ext cx="2723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Quick Reference Card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6000" y="30162"/>
            <a:ext cx="529343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Reports</a:t>
            </a:r>
            <a:r>
              <a:rPr lang="en-US" sz="19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: Skills, Standards, and Items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00" y="868362"/>
            <a:ext cx="4114800" cy="1447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76200" dir="2700000" algn="tl" rotWithShape="0">
              <a:schemeClr val="tx2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en-US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his </a:t>
            </a:r>
            <a:r>
              <a:rPr lang="en-US" sz="12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Quick Reference </a:t>
            </a:r>
            <a:r>
              <a:rPr lang="en-US" sz="1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Card covers:</a:t>
            </a:r>
            <a:endParaRPr lang="en-US" sz="12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30188" indent="-173038">
              <a:lnSpc>
                <a:spcPct val="115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Running a report in My </a:t>
            </a:r>
            <a:r>
              <a:rPr lang="en-US" sz="1200" dirty="0" err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230188" indent="-173038">
              <a:lnSpc>
                <a:spcPct val="115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Viewing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Periodic Assessment and Classroom Tests 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Dashboards</a:t>
            </a:r>
          </a:p>
          <a:p>
            <a:pPr marL="230188" indent="-173038">
              <a:lnSpc>
                <a:spcPct val="115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Viewing </a:t>
            </a:r>
            <a:r>
              <a:rPr lang="en-US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Standards </a:t>
            </a: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Mastery </a:t>
            </a:r>
          </a:p>
          <a:p>
            <a:pPr marL="230188" indent="-173038">
              <a:lnSpc>
                <a:spcPct val="115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Viewing Item Analysis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6902097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400" y="6902098"/>
            <a:ext cx="63257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more information? Contact the </a:t>
            </a:r>
            <a:r>
              <a:rPr lang="en-US" sz="10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Schoolnet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help desk at </a:t>
            </a:r>
            <a:r>
              <a:rPr lang="en-US" sz="1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877-654-SNHD</a:t>
            </a: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(7643)</a:t>
            </a: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or </a:t>
            </a:r>
            <a:r>
              <a:rPr lang="en-US" sz="10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nycsupport@schoolnet.com</a:t>
            </a:r>
            <a:endParaRPr lang="en-US" sz="10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1" y="6883539"/>
            <a:ext cx="788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fld id="{F455C90D-B4B2-4E29-A738-08B44681C2F8}" type="slidenum"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</a:t>
            </a:fld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2423028"/>
            <a:ext cx="4343400" cy="4608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To run a report in My </a:t>
            </a:r>
            <a:r>
              <a:rPr lang="en-US" sz="1200" b="1" dirty="0" err="1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Schoolnet</a:t>
            </a:r>
            <a:r>
              <a:rPr lang="en-US" sz="1200" b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900" dirty="0">
                <a:latin typeface="Verdana"/>
                <a:cs typeface="Verdana"/>
              </a:rPr>
              <a:t>Select a class from the </a:t>
            </a:r>
            <a:r>
              <a:rPr lang="en-US" sz="900" b="1" dirty="0">
                <a:latin typeface="Verdana"/>
                <a:cs typeface="Verdana"/>
              </a:rPr>
              <a:t>Section</a:t>
            </a:r>
            <a:r>
              <a:rPr lang="en-US" sz="900" dirty="0">
                <a:latin typeface="Verdana"/>
                <a:cs typeface="Verdana"/>
              </a:rPr>
              <a:t> menu under </a:t>
            </a:r>
            <a:r>
              <a:rPr lang="en-US" sz="900" b="1" dirty="0">
                <a:latin typeface="Verdana"/>
                <a:cs typeface="Verdana"/>
              </a:rPr>
              <a:t>My Classroom </a:t>
            </a:r>
            <a:r>
              <a:rPr lang="en-US" sz="900" dirty="0">
                <a:latin typeface="Verdana"/>
                <a:cs typeface="Verdana"/>
              </a:rPr>
              <a:t/>
            </a:r>
            <a:br>
              <a:rPr lang="en-US" sz="900" dirty="0">
                <a:latin typeface="Verdana"/>
                <a:cs typeface="Verdana"/>
              </a:rPr>
            </a:b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900" dirty="0" smtClean="0">
                <a:latin typeface="Verdana"/>
                <a:cs typeface="Verdana"/>
              </a:rPr>
              <a:t>Below </a:t>
            </a:r>
            <a:r>
              <a:rPr lang="en-US" sz="900" dirty="0">
                <a:latin typeface="Verdana"/>
                <a:cs typeface="Verdana"/>
              </a:rPr>
              <a:t>the </a:t>
            </a:r>
            <a:r>
              <a:rPr lang="en-US" sz="900" b="1" dirty="0">
                <a:latin typeface="Verdana"/>
                <a:cs typeface="Verdana"/>
              </a:rPr>
              <a:t>Section</a:t>
            </a:r>
            <a:r>
              <a:rPr lang="en-US" sz="900" dirty="0">
                <a:latin typeface="Verdana"/>
                <a:cs typeface="Verdana"/>
              </a:rPr>
              <a:t> </a:t>
            </a:r>
            <a:r>
              <a:rPr lang="en-US" sz="900" dirty="0" smtClean="0">
                <a:latin typeface="Verdana"/>
                <a:cs typeface="Verdana"/>
              </a:rPr>
              <a:t>menu, </a:t>
            </a:r>
            <a:r>
              <a:rPr lang="en-US" sz="900" dirty="0">
                <a:latin typeface="Verdana"/>
                <a:cs typeface="Verdana"/>
              </a:rPr>
              <a:t>select </a:t>
            </a:r>
            <a:r>
              <a:rPr lang="en-US" sz="900" dirty="0" smtClean="0">
                <a:latin typeface="Verdana"/>
                <a:cs typeface="Verdana"/>
              </a:rPr>
              <a:t>one </a:t>
            </a:r>
            <a:r>
              <a:rPr lang="en-US" sz="900" dirty="0">
                <a:latin typeface="Verdana"/>
                <a:cs typeface="Verdana"/>
              </a:rPr>
              <a:t>of the test tabs either the </a:t>
            </a:r>
            <a:r>
              <a:rPr lang="en-US" sz="900" b="1" dirty="0">
                <a:latin typeface="Verdana"/>
                <a:cs typeface="Verdana"/>
              </a:rPr>
              <a:t>District and Local Tests </a:t>
            </a:r>
            <a:r>
              <a:rPr lang="en-US" sz="900" dirty="0" smtClean="0">
                <a:latin typeface="Verdana"/>
                <a:cs typeface="Verdana"/>
              </a:rPr>
              <a:t>OR </a:t>
            </a:r>
            <a:r>
              <a:rPr lang="en-US" sz="900" b="1" dirty="0">
                <a:latin typeface="Verdana"/>
                <a:cs typeface="Verdana"/>
              </a:rPr>
              <a:t>Classroom </a:t>
            </a:r>
            <a:r>
              <a:rPr lang="en-US" sz="900" b="1" dirty="0" smtClean="0">
                <a:latin typeface="Verdana"/>
                <a:cs typeface="Verdana"/>
              </a:rPr>
              <a:t>Tests</a:t>
            </a: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lvl="0"/>
            <a:r>
              <a:rPr lang="en-US" sz="900" dirty="0">
                <a:latin typeface="Verdana"/>
                <a:cs typeface="Verdana"/>
              </a:rPr>
              <a:t>The tab displays results for the most recent assessment. </a:t>
            </a:r>
            <a:r>
              <a:rPr lang="en-US" sz="900" dirty="0" smtClean="0">
                <a:latin typeface="Verdana"/>
                <a:cs typeface="Verdana"/>
              </a:rPr>
              <a:t>If you would like to see results from another assessment, select it from </a:t>
            </a:r>
            <a:r>
              <a:rPr lang="en-US" sz="900" b="1" dirty="0" smtClean="0">
                <a:latin typeface="Verdana"/>
                <a:cs typeface="Verdana"/>
              </a:rPr>
              <a:t>Assessment Details</a:t>
            </a:r>
            <a:r>
              <a:rPr lang="en-US" sz="900" dirty="0" smtClean="0">
                <a:latin typeface="Verdana"/>
                <a:cs typeface="Verdana"/>
              </a:rPr>
              <a:t>.</a:t>
            </a:r>
            <a:endParaRPr lang="en-US" sz="900" dirty="0">
              <a:latin typeface="Verdana"/>
              <a:cs typeface="Verdan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3126" y="811205"/>
            <a:ext cx="4569069" cy="479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1000" b="1" dirty="0">
                <a:latin typeface="Verdana"/>
                <a:ea typeface="ヒラギノ角ゴ Pro W3"/>
                <a:cs typeface="Times New Roman"/>
              </a:rPr>
              <a:t>View the Periodic Assessment and Classroom Tests </a:t>
            </a:r>
            <a:r>
              <a:rPr lang="en-US" sz="1000" b="1" dirty="0" smtClean="0">
                <a:latin typeface="Verdana"/>
                <a:ea typeface="ヒラギノ角ゴ Pro W3"/>
                <a:cs typeface="Times New Roman"/>
              </a:rPr>
              <a:t>Dashboards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The home page of 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Classrooms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module is called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Student Performance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. By default, the page displays 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Periodic Assessment Dashboard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, which summarizes current year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periodic assessments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for currently enrolled students. 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To view a dashboard: </a:t>
            </a: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On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the navigation bar, click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Classrooms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On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Student Performance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page, select a section or all sections of a course, if applicable, from 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Section Chooser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menu</a:t>
            </a: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(</a:t>
            </a:r>
            <a:r>
              <a:rPr lang="en-US" sz="900" i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Note</a:t>
            </a:r>
            <a:r>
              <a:rPr lang="en-US" sz="900" i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: </a:t>
            </a:r>
            <a:r>
              <a:rPr lang="en-US" sz="900" i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school/network </a:t>
            </a:r>
            <a:r>
              <a:rPr lang="en-US" sz="900" i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educators may have to select a school and a teacher before choosing a section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.)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</a:p>
        </p:txBody>
      </p:sp>
      <p:pic>
        <p:nvPicPr>
          <p:cNvPr id="25" name="Picture 24"/>
          <p:cNvPicPr/>
          <p:nvPr/>
        </p:nvPicPr>
        <p:blipFill>
          <a:blip r:embed="rId4"/>
          <a:stretch>
            <a:fillRect/>
          </a:stretch>
        </p:blipFill>
        <p:spPr>
          <a:xfrm>
            <a:off x="377124" y="2973766"/>
            <a:ext cx="3606800" cy="977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" y="4627563"/>
            <a:ext cx="3294380" cy="1524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086" y="2517553"/>
            <a:ext cx="3446780" cy="14427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/>
          <p:cNvPicPr/>
          <p:nvPr/>
        </p:nvPicPr>
        <p:blipFill>
          <a:blip r:embed="rId7"/>
          <a:stretch>
            <a:fillRect/>
          </a:stretch>
        </p:blipFill>
        <p:spPr>
          <a:xfrm>
            <a:off x="4901466" y="4456875"/>
            <a:ext cx="3741420" cy="48323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29"/>
          <p:cNvSpPr/>
          <p:nvPr/>
        </p:nvSpPr>
        <p:spPr>
          <a:xfrm>
            <a:off x="5060248" y="3088066"/>
            <a:ext cx="600075" cy="6477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511352" y="6718141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10.4.2013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1" y="15512"/>
            <a:ext cx="1097915" cy="70045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732096"/>
            <a:ext cx="91440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" y="411162"/>
            <a:ext cx="2723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Quick Reference Card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6000" y="30162"/>
            <a:ext cx="529343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Reports</a:t>
            </a:r>
            <a:r>
              <a:rPr lang="en-US" sz="19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: Skills, Standards, and Items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6902097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400" y="6902098"/>
            <a:ext cx="63257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more information? Contact the </a:t>
            </a:r>
            <a:r>
              <a:rPr lang="en-US" sz="10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Schoolnet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help desk at </a:t>
            </a:r>
            <a:r>
              <a:rPr lang="en-US" sz="1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877-654-SNHD (7643)</a:t>
            </a: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or </a:t>
            </a:r>
            <a:r>
              <a:rPr lang="en-US" sz="10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nycsupport@schoolnet.com</a:t>
            </a:r>
            <a:endParaRPr lang="en-US" sz="10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1" y="6883539"/>
            <a:ext cx="788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fld id="{F455C90D-B4B2-4E29-A738-08B44681C2F8}" type="slidenum"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2</a:t>
            </a:fld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868362"/>
            <a:ext cx="43434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buFont typeface="+mj-lt"/>
              <a:buAutoNum type="arabicPeriod" startAt="3"/>
            </a:pPr>
            <a:r>
              <a:rPr lang="en-US" sz="900" dirty="0" smtClean="0">
                <a:latin typeface="Verdana"/>
                <a:cs typeface="Verdana"/>
              </a:rPr>
              <a:t>In </a:t>
            </a:r>
            <a:r>
              <a:rPr lang="en-US" sz="900" dirty="0">
                <a:latin typeface="Verdana"/>
                <a:cs typeface="Verdana"/>
              </a:rPr>
              <a:t>the </a:t>
            </a:r>
            <a:r>
              <a:rPr lang="en-US" sz="900" b="1" dirty="0">
                <a:latin typeface="Verdana"/>
                <a:cs typeface="Verdana"/>
              </a:rPr>
              <a:t>Benchmark</a:t>
            </a:r>
            <a:r>
              <a:rPr lang="en-US" sz="900" dirty="0">
                <a:latin typeface="Verdana"/>
                <a:cs typeface="Verdana"/>
              </a:rPr>
              <a:t> or </a:t>
            </a:r>
            <a:r>
              <a:rPr lang="en-US" sz="900" b="1" dirty="0">
                <a:latin typeface="Verdana"/>
                <a:cs typeface="Verdana"/>
              </a:rPr>
              <a:t>Classroom Tests Dashboard</a:t>
            </a:r>
            <a:r>
              <a:rPr lang="en-US" sz="900" dirty="0">
                <a:latin typeface="Verdana"/>
                <a:cs typeface="Verdana"/>
              </a:rPr>
              <a:t>, click any column header to sort </a:t>
            </a:r>
            <a:r>
              <a:rPr lang="en-US" sz="900" dirty="0" smtClean="0">
                <a:latin typeface="Verdana"/>
                <a:cs typeface="Verdana"/>
              </a:rPr>
              <a:t>tests</a:t>
            </a: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r>
              <a:rPr lang="en-US" sz="900" dirty="0" smtClean="0">
                <a:latin typeface="Verdana"/>
                <a:cs typeface="Verdana"/>
              </a:rPr>
              <a:t>Click </a:t>
            </a:r>
            <a:r>
              <a:rPr lang="en-US" sz="900" dirty="0">
                <a:latin typeface="Verdana"/>
                <a:cs typeface="Verdana"/>
              </a:rPr>
              <a:t>the name of a test to expand the </a:t>
            </a:r>
            <a:r>
              <a:rPr lang="en-US" sz="900" dirty="0" smtClean="0">
                <a:latin typeface="Verdana"/>
                <a:cs typeface="Verdana"/>
              </a:rPr>
              <a:t>view</a:t>
            </a: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lvl="0"/>
            <a:r>
              <a:rPr lang="en-US" sz="900" dirty="0" smtClean="0">
                <a:latin typeface="Verdana"/>
                <a:cs typeface="Verdana"/>
              </a:rPr>
              <a:t> </a:t>
            </a:r>
            <a:endParaRPr lang="en-US" sz="900" dirty="0">
              <a:latin typeface="Verdana"/>
              <a:cs typeface="Verdana"/>
            </a:endParaRPr>
          </a:p>
          <a:p>
            <a:pPr marL="225425" lvl="0"/>
            <a:r>
              <a:rPr lang="en-US" sz="900" dirty="0">
                <a:latin typeface="Verdana"/>
                <a:cs typeface="Verdana"/>
              </a:rPr>
              <a:t>The expanded view shows overall and standard-level results for the section, school, and district, if available. Roll your cursor over a standard to view details about it.</a:t>
            </a: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3126" y="811205"/>
            <a:ext cx="4569069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1000" b="1" dirty="0">
                <a:latin typeface="Verdana"/>
                <a:ea typeface="ヒラギノ角ゴ Pro W3"/>
                <a:cs typeface="Times New Roman"/>
              </a:rPr>
              <a:t>View Standards Mastery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Standards Mastery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report shows student performance by test standard for benchmark, classroom, or standardized tests.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To view the report:</a:t>
            </a: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Click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a test name to expand it in the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Benchmark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or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Classroom Tests </a:t>
            </a:r>
            <a:r>
              <a:rPr lang="en-US" sz="900" b="1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Dashboard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, and then click </a:t>
            </a:r>
            <a:r>
              <a:rPr lang="en-US" sz="900" b="1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Standards Mastery</a:t>
            </a:r>
          </a:p>
          <a:p>
            <a:pPr marL="228600" indent="-228600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For </a:t>
            </a: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the selected test, the report shows the number of students in each score group for each standard covered on the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assessment.</a:t>
            </a: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  <a:buFont typeface="+mj-lt"/>
              <a:buAutoNum type="arabicPeriod"/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 marL="225425"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Click a number in a cell to view the names of the students in each score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group.</a:t>
            </a: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</a:p>
        </p:txBody>
      </p:sp>
      <p:pic>
        <p:nvPicPr>
          <p:cNvPr id="19" name="Picture 1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2" y="1348932"/>
            <a:ext cx="4329174" cy="180022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19"/>
          <p:cNvSpPr/>
          <p:nvPr/>
        </p:nvSpPr>
        <p:spPr>
          <a:xfrm>
            <a:off x="228600" y="2135793"/>
            <a:ext cx="4038600" cy="3714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1" name="Picture 20"/>
          <p:cNvPicPr/>
          <p:nvPr/>
        </p:nvPicPr>
        <p:blipFill>
          <a:blip r:embed="rId5"/>
          <a:stretch>
            <a:fillRect/>
          </a:stretch>
        </p:blipFill>
        <p:spPr>
          <a:xfrm>
            <a:off x="348714" y="3527937"/>
            <a:ext cx="2923540" cy="4279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/>
          <p:cNvPicPr/>
          <p:nvPr/>
        </p:nvPicPr>
        <p:blipFill>
          <a:blip r:embed="rId6"/>
          <a:stretch>
            <a:fillRect/>
          </a:stretch>
        </p:blipFill>
        <p:spPr>
          <a:xfrm>
            <a:off x="366362" y="4612925"/>
            <a:ext cx="3530600" cy="946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/>
          <p:nvPr/>
        </p:nvPicPr>
        <p:blipFill>
          <a:blip r:embed="rId7"/>
          <a:stretch>
            <a:fillRect/>
          </a:stretch>
        </p:blipFill>
        <p:spPr>
          <a:xfrm>
            <a:off x="4859358" y="2246312"/>
            <a:ext cx="3695700" cy="908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>
          <a:xfrm>
            <a:off x="6793799" y="2784271"/>
            <a:ext cx="923925" cy="3619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8" name="Picture 27"/>
          <p:cNvPicPr/>
          <p:nvPr/>
        </p:nvPicPr>
        <p:blipFill>
          <a:blip r:embed="rId8"/>
          <a:stretch>
            <a:fillRect/>
          </a:stretch>
        </p:blipFill>
        <p:spPr>
          <a:xfrm>
            <a:off x="4876800" y="3779837"/>
            <a:ext cx="3586480" cy="1127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/>
          <p:cNvPicPr/>
          <p:nvPr/>
        </p:nvPicPr>
        <p:blipFill>
          <a:blip r:embed="rId9"/>
          <a:stretch>
            <a:fillRect/>
          </a:stretch>
        </p:blipFill>
        <p:spPr>
          <a:xfrm>
            <a:off x="4862896" y="5440362"/>
            <a:ext cx="3802380" cy="571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8511352" y="6718141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10.4.2013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4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1" y="15512"/>
            <a:ext cx="1097915" cy="70045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732096"/>
            <a:ext cx="91440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" y="411162"/>
            <a:ext cx="2723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Schoolnet</a:t>
            </a:r>
            <a:r>
              <a: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Quick Reference Card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6000" y="30162"/>
            <a:ext cx="529343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Reports</a:t>
            </a:r>
            <a:r>
              <a:rPr lang="en-US" sz="19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: Skills, Standards, and Items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6902097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400" y="6902098"/>
            <a:ext cx="63257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Need more information? Contact the </a:t>
            </a:r>
            <a:r>
              <a:rPr lang="en-US" sz="10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Schoolnet</a:t>
            </a:r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help desk at </a:t>
            </a:r>
            <a:r>
              <a:rPr lang="en-US" sz="1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877-654-SNHD (7643)</a:t>
            </a: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or </a:t>
            </a:r>
            <a:r>
              <a:rPr lang="en-US" sz="10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nycsupport@schoolnet.com</a:t>
            </a:r>
            <a:endParaRPr lang="en-US" sz="10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1" y="6883539"/>
            <a:ext cx="788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fld id="{F455C90D-B4B2-4E29-A738-08B44681C2F8}" type="slidenum"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3</a:t>
            </a:fld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868362"/>
            <a:ext cx="4343400" cy="2777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000" b="1" dirty="0">
                <a:latin typeface="Verdana"/>
                <a:cs typeface="Verdana"/>
              </a:rPr>
              <a:t>View Item Analysis</a:t>
            </a:r>
          </a:p>
          <a:p>
            <a:pPr lvl="0"/>
            <a:r>
              <a:rPr lang="en-US" sz="900" dirty="0">
                <a:latin typeface="Verdana"/>
                <a:cs typeface="Verdana"/>
              </a:rPr>
              <a:t>The Item Analysis report displays item-level results for each student.</a:t>
            </a:r>
          </a:p>
          <a:p>
            <a:pPr lvl="0"/>
            <a:r>
              <a:rPr lang="en-US" sz="900" dirty="0">
                <a:latin typeface="Verdana"/>
                <a:cs typeface="Verdana"/>
              </a:rPr>
              <a:t>To view the report</a:t>
            </a:r>
            <a:r>
              <a:rPr lang="en-US" sz="900" dirty="0" smtClean="0">
                <a:latin typeface="Verdana"/>
                <a:cs typeface="Verdana"/>
              </a:rPr>
              <a:t>:</a:t>
            </a: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900" dirty="0" smtClean="0">
                <a:latin typeface="Verdana"/>
                <a:cs typeface="Verdana"/>
              </a:rPr>
              <a:t>Click </a:t>
            </a:r>
            <a:r>
              <a:rPr lang="en-US" sz="900" dirty="0">
                <a:latin typeface="Verdana"/>
                <a:cs typeface="Verdana"/>
              </a:rPr>
              <a:t>the name of a test to expand it in the </a:t>
            </a:r>
            <a:r>
              <a:rPr lang="en-US" sz="900" b="1" dirty="0">
                <a:latin typeface="Verdana"/>
                <a:cs typeface="Verdana"/>
              </a:rPr>
              <a:t>Periodic Assessment </a:t>
            </a:r>
            <a:r>
              <a:rPr lang="en-US" sz="900" dirty="0">
                <a:latin typeface="Verdana"/>
                <a:cs typeface="Verdana"/>
              </a:rPr>
              <a:t>or </a:t>
            </a:r>
            <a:r>
              <a:rPr lang="en-US" sz="900" b="1" dirty="0">
                <a:latin typeface="Verdana"/>
                <a:cs typeface="Verdana"/>
              </a:rPr>
              <a:t>Classroom Tests </a:t>
            </a:r>
            <a:r>
              <a:rPr lang="en-US" sz="900" b="1" dirty="0" smtClean="0">
                <a:latin typeface="Verdana"/>
                <a:cs typeface="Verdana"/>
              </a:rPr>
              <a:t>Dashboard</a:t>
            </a:r>
            <a:r>
              <a:rPr lang="en-US" sz="900" dirty="0">
                <a:latin typeface="Verdana"/>
                <a:cs typeface="Verdana"/>
              </a:rPr>
              <a:t>, and then click </a:t>
            </a:r>
            <a:r>
              <a:rPr lang="en-US" sz="900" b="1" dirty="0">
                <a:latin typeface="Verdana"/>
                <a:cs typeface="Verdana"/>
              </a:rPr>
              <a:t>Item Analysis</a:t>
            </a: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 smtClean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/>
            </a:pPr>
            <a:endParaRPr lang="en-US" sz="900" dirty="0" smtClean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  <a:p>
            <a:pPr marL="228600" lvl="0" indent="-228600">
              <a:buFont typeface="+mj-lt"/>
              <a:buAutoNum type="arabicPeriod" startAt="2"/>
            </a:pPr>
            <a:r>
              <a:rPr lang="en-US" sz="900" dirty="0" smtClean="0">
                <a:latin typeface="Verdana"/>
                <a:cs typeface="Verdana"/>
              </a:rPr>
              <a:t>For </a:t>
            </a:r>
            <a:r>
              <a:rPr lang="en-US" sz="900" dirty="0">
                <a:latin typeface="Verdana"/>
                <a:cs typeface="Verdana"/>
              </a:rPr>
              <a:t>the selected test, the report shows the overall score and  individual test item results for every student</a:t>
            </a:r>
          </a:p>
          <a:p>
            <a:pPr marL="228600" lvl="0" indent="-228600">
              <a:buFont typeface="+mj-lt"/>
              <a:buAutoNum type="arabicPeriod" startAt="3"/>
            </a:pPr>
            <a:endParaRPr lang="en-US" sz="900" dirty="0">
              <a:latin typeface="Verdana"/>
              <a:cs typeface="Verdana"/>
            </a:endParaRPr>
          </a:p>
          <a:p>
            <a:pPr lvl="0"/>
            <a:endParaRPr lang="en-US" sz="900" dirty="0">
              <a:latin typeface="Verdana"/>
              <a:cs typeface="Verdan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3126" y="811205"/>
            <a:ext cx="4569069" cy="218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Click an item number to view the item’s content, to view the assessment </a:t>
            </a: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question.</a:t>
            </a: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endParaRPr lang="en-US" sz="900" dirty="0" smtClean="0">
              <a:solidFill>
                <a:srgbClr val="000000"/>
              </a:solidFill>
              <a:latin typeface="Verdana"/>
              <a:ea typeface="ヒラギノ角ゴ Pro W3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000000"/>
                </a:solidFill>
                <a:latin typeface="Verdana"/>
                <a:ea typeface="ヒラギノ角ゴ Pro W3"/>
                <a:cs typeface="Times New Roman"/>
              </a:rPr>
              <a:t> </a:t>
            </a:r>
          </a:p>
        </p:txBody>
      </p:sp>
      <p:pic>
        <p:nvPicPr>
          <p:cNvPr id="25" name="Picture 24"/>
          <p:cNvPicPr/>
          <p:nvPr/>
        </p:nvPicPr>
        <p:blipFill>
          <a:blip r:embed="rId4"/>
          <a:stretch>
            <a:fillRect/>
          </a:stretch>
        </p:blipFill>
        <p:spPr>
          <a:xfrm>
            <a:off x="358610" y="1931987"/>
            <a:ext cx="3733800" cy="9175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Rectangle 25"/>
          <p:cNvSpPr/>
          <p:nvPr/>
        </p:nvSpPr>
        <p:spPr>
          <a:xfrm>
            <a:off x="609600" y="2316162"/>
            <a:ext cx="958314" cy="2952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7" name="Picture 2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382962"/>
            <a:ext cx="3733800" cy="18288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/>
          <p:cNvPicPr/>
          <p:nvPr/>
        </p:nvPicPr>
        <p:blipFill>
          <a:blip r:embed="rId6"/>
          <a:stretch>
            <a:fillRect/>
          </a:stretch>
        </p:blipFill>
        <p:spPr>
          <a:xfrm>
            <a:off x="4699000" y="1249362"/>
            <a:ext cx="2387600" cy="99631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248" y="2483042"/>
            <a:ext cx="4343400" cy="212788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8511352" y="6718141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10.4.2013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2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474</Words>
  <Application>Microsoft Office PowerPoint</Application>
  <PresentationFormat>Custom</PresentationFormat>
  <Paragraphs>144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Verdana</vt:lpstr>
      <vt:lpstr>ヒラギノ角ゴ Pro W3</vt:lpstr>
      <vt:lpstr>Office Theme</vt:lpstr>
      <vt:lpstr>PowerPoint Presentation</vt:lpstr>
      <vt:lpstr>PowerPoint Presentation</vt:lpstr>
      <vt:lpstr>PowerPoint Presentation</vt:lpstr>
    </vt:vector>
  </TitlesOfParts>
  <Company>NYC Department of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Bello Susan</dc:creator>
  <cp:lastModifiedBy>Olga Fotinis</cp:lastModifiedBy>
  <cp:revision>62</cp:revision>
  <cp:lastPrinted>2013-09-13T16:44:36Z</cp:lastPrinted>
  <dcterms:created xsi:type="dcterms:W3CDTF">2013-09-11T18:12:02Z</dcterms:created>
  <dcterms:modified xsi:type="dcterms:W3CDTF">2014-11-02T21:41:15Z</dcterms:modified>
</cp:coreProperties>
</file>